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E3201F5-16D4-4FCE-B027-E89E6CC07180}">
  <a:tblStyle styleId="{5E3201F5-16D4-4FCE-B027-E89E6CC0718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1E8"/>
          </a:solidFill>
        </a:fill>
      </a:tcStyle>
    </a:wholeTbl>
    <a:band1H>
      <a:tcTxStyle/>
      <a:tcStyle>
        <a:fill>
          <a:solidFill>
            <a:srgbClr val="FFE2CD"/>
          </a:solidFill>
        </a:fill>
      </a:tcStyle>
    </a:band1H>
    <a:band2H>
      <a:tcTxStyle/>
    </a:band2H>
    <a:band1V>
      <a:tcTxStyle/>
      <a:tcStyle>
        <a:fill>
          <a:solidFill>
            <a:srgbClr val="FFE2CD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2A55F67-CD3B-4B2C-8D2A-9EB768BAF514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FF0"/>
          </a:solidFill>
        </a:fill>
      </a:tcStyle>
    </a:wholeTbl>
    <a:band1H>
      <a:tcTxStyle/>
      <a:tcStyle>
        <a:fill>
          <a:solidFill>
            <a:srgbClr val="CADDE1"/>
          </a:solidFill>
        </a:fill>
      </a:tcStyle>
    </a:band1H>
    <a:band2H>
      <a:tcTxStyle/>
    </a:band2H>
    <a:band1V>
      <a:tcTxStyle/>
      <a:tcStyle>
        <a:fill>
          <a:solidFill>
            <a:srgbClr val="CADDE1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5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5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hyperlink" Target="https://www.percona.com/blog/2016/04/12/is-adaptive-hash-index-in-innodb-right-for-my-workload/" TargetMode="External"/><Relationship Id="rId5" Type="http://schemas.openxmlformats.org/officeDocument/2006/relationships/hyperlink" Target="https://dev.mysql.com/doc/refman/8.0/en/storage-engines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340450" y="4145050"/>
            <a:ext cx="11617200" cy="1273500"/>
          </a:xfrm>
          <a:prstGeom prst="parallelogram">
            <a:avLst>
              <a:gd fmla="val 67920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Dormitary Management   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DDDD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1" name="Google Shape;131;p22"/>
          <p:cNvGraphicFramePr/>
          <p:nvPr/>
        </p:nvGraphicFramePr>
        <p:xfrm>
          <a:off x="148856" y="61446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656900"/>
                <a:gridCol w="1386175"/>
                <a:gridCol w="2453950"/>
                <a:gridCol w="1180225"/>
                <a:gridCol w="627325"/>
              </a:tblGrid>
              <a:tr h="324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Id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Ssn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Ssn of Student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5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Faculty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Faculty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5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Degree_of_education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Degree of education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University_entry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VARCHAR(6)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Semester/year that student entries the university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First_name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First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Last_name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Last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Birthdate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Birthdate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5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Phone_number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Phone number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32" name="Google Shape;132;p22"/>
          <p:cNvSpPr/>
          <p:nvPr/>
        </p:nvSpPr>
        <p:spPr>
          <a:xfrm rot="5400000">
            <a:off x="5757529" y="1844747"/>
            <a:ext cx="5231219" cy="154172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FF00DA"/>
                </a:solidFill>
                <a:latin typeface="Arial"/>
                <a:ea typeface="Arial"/>
                <a:cs typeface="Arial"/>
                <a:sym typeface="Arial"/>
              </a:rPr>
              <a:t>Table Name: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FF00DA"/>
                </a:solidFill>
                <a:latin typeface="Arial"/>
                <a:ea typeface="Arial"/>
                <a:cs typeface="Arial"/>
                <a:sym typeface="Arial"/>
              </a:rPr>
              <a:t>STUDENT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DDDD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" name="Google Shape;137;p23"/>
          <p:cNvGraphicFramePr/>
          <p:nvPr/>
        </p:nvGraphicFramePr>
        <p:xfrm>
          <a:off x="1807535" y="297718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{42A55F67-CD3B-4B2C-8D2A-9EB768BAF514}</a:tableStyleId>
              </a:tblPr>
              <a:tblGrid>
                <a:gridCol w="1796900"/>
                <a:gridCol w="1286550"/>
                <a:gridCol w="2360425"/>
                <a:gridCol w="1265275"/>
                <a:gridCol w="627325"/>
              </a:tblGrid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Attribute 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Type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Descriptive 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Valid Values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Allow Nulls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Address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VARCHAR(200)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Student’s Address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Account_number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Student’s Account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Room_number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 : ROOM)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Room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Dormitory_id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 : DORMITORY)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38" name="Google Shape;138;p23"/>
          <p:cNvSpPr/>
          <p:nvPr/>
        </p:nvSpPr>
        <p:spPr>
          <a:xfrm>
            <a:off x="138222" y="287081"/>
            <a:ext cx="1669313" cy="22494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BC079F"/>
                </a:solidFill>
                <a:latin typeface="Arial"/>
                <a:ea typeface="Arial"/>
                <a:cs typeface="Arial"/>
                <a:sym typeface="Arial"/>
              </a:rPr>
              <a:t>Table Name: STUDENT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BC079F"/>
                </a:solidFill>
                <a:latin typeface="Arial"/>
                <a:ea typeface="Arial"/>
                <a:cs typeface="Arial"/>
                <a:sym typeface="Arial"/>
              </a:rPr>
              <a:t>(continue)</a:t>
            </a:r>
            <a:endParaRPr/>
          </a:p>
        </p:txBody>
      </p:sp>
      <p:graphicFrame>
        <p:nvGraphicFramePr>
          <p:cNvPr id="139" name="Google Shape;139;p23"/>
          <p:cNvGraphicFramePr/>
          <p:nvPr/>
        </p:nvGraphicFramePr>
        <p:xfrm>
          <a:off x="1" y="2862036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682325"/>
                <a:gridCol w="1256600"/>
                <a:gridCol w="1889050"/>
                <a:gridCol w="1194550"/>
                <a:gridCol w="612225"/>
              </a:tblGrid>
              <a:tr h="460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Date_time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DATETIME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that student attend to dormitory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of attendance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IN/OUT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Student_id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 : STUDENT)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</a:tbl>
          </a:graphicData>
        </a:graphic>
      </p:graphicFrame>
      <p:sp>
        <p:nvSpPr>
          <p:cNvPr id="140" name="Google Shape;140;p23"/>
          <p:cNvSpPr/>
          <p:nvPr/>
        </p:nvSpPr>
        <p:spPr>
          <a:xfrm>
            <a:off x="6634717" y="2862036"/>
            <a:ext cx="2371062" cy="17282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Table Name: ATTEND_HISTORY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5" name="Google Shape;145;p24"/>
          <p:cNvGraphicFramePr/>
          <p:nvPr/>
        </p:nvGraphicFramePr>
        <p:xfrm>
          <a:off x="1" y="42531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656900"/>
                <a:gridCol w="1386175"/>
                <a:gridCol w="2453950"/>
                <a:gridCol w="1432075"/>
                <a:gridCol w="673150"/>
              </a:tblGrid>
              <a:tr h="507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Ssn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Ssn of Visitor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First_name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Visitor’s first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644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Last_name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Visitor’s last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644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Phone_number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Visitor’s phone number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Relation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Relation between visitor and student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Visitor entrance date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Reason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VARCHAR(200)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reason of visitor that want to visit dormitory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Student_id(FK ref : STUDENT)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 id of student who has relation with visitor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</a:tbl>
          </a:graphicData>
        </a:graphic>
      </p:graphicFrame>
      <p:sp>
        <p:nvSpPr>
          <p:cNvPr id="146" name="Google Shape;146;p24"/>
          <p:cNvSpPr/>
          <p:nvPr/>
        </p:nvSpPr>
        <p:spPr>
          <a:xfrm rot="5400000">
            <a:off x="5757529" y="1844747"/>
            <a:ext cx="5231219" cy="154172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Table Name: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VISITOR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" name="Google Shape;151;p25"/>
          <p:cNvGraphicFramePr/>
          <p:nvPr/>
        </p:nvGraphicFramePr>
        <p:xfrm>
          <a:off x="1" y="42531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656900"/>
                <a:gridCol w="1386175"/>
                <a:gridCol w="2453950"/>
                <a:gridCol w="1432075"/>
                <a:gridCol w="673150"/>
              </a:tblGrid>
              <a:tr h="474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</a:tr>
              <a:tr h="488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Invoice_id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Invoive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602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Status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Payment status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NOT PAID/ PAID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602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Electricity_cost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DOUBLE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electric charge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 0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88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Water_cost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DOUBLE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water charge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 0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88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Room_rental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DOUBLE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Room rental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 0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88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Date_time_inform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DATETIME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that student has been informed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YYYY-MM-DD 00:00:000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88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Date_time_paid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DATETIME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that student make a payment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YYYY-MM-DD 00:00:000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YES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88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Month_year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VARCHAR(6)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Month &amp; year of invoice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YYYYMM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88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Student_id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 : STUDENT)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52" name="Google Shape;152;p25"/>
          <p:cNvSpPr/>
          <p:nvPr/>
        </p:nvSpPr>
        <p:spPr>
          <a:xfrm rot="5400000">
            <a:off x="5757529" y="1844747"/>
            <a:ext cx="5231219" cy="154172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Table Name: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PAYMENT_HISTORY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DDDD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7" name="Google Shape;157;p26"/>
          <p:cNvGraphicFramePr/>
          <p:nvPr/>
        </p:nvGraphicFramePr>
        <p:xfrm>
          <a:off x="1807535" y="0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{42A55F67-CD3B-4B2C-8D2A-9EB768BAF514}</a:tableStyleId>
              </a:tblPr>
              <a:tblGrid>
                <a:gridCol w="1796900"/>
                <a:gridCol w="1286550"/>
                <a:gridCol w="2360425"/>
                <a:gridCol w="1265275"/>
                <a:gridCol w="627325"/>
              </a:tblGrid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Attribute 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Type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Descriptive 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Valid Values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Allow Nulls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Ssn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Ssn of Parent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First_name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Parent’s first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Last_name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Parent’s last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Phone_number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Parent’s phone number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Student_id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 : STUDENT)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58" name="Google Shape;158;p26"/>
          <p:cNvSpPr/>
          <p:nvPr/>
        </p:nvSpPr>
        <p:spPr>
          <a:xfrm>
            <a:off x="138222" y="-10637"/>
            <a:ext cx="1669313" cy="264885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BC079F"/>
                </a:solidFill>
                <a:latin typeface="Arial"/>
                <a:ea typeface="Arial"/>
                <a:cs typeface="Arial"/>
                <a:sym typeface="Arial"/>
              </a:rPr>
              <a:t>Table Name: PARENT</a:t>
            </a:r>
            <a:endParaRPr/>
          </a:p>
        </p:txBody>
      </p:sp>
      <p:graphicFrame>
        <p:nvGraphicFramePr>
          <p:cNvPr id="159" name="Google Shape;159;p26"/>
          <p:cNvGraphicFramePr/>
          <p:nvPr/>
        </p:nvGraphicFramePr>
        <p:xfrm>
          <a:off x="21259" y="2851403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647275"/>
                <a:gridCol w="1230400"/>
                <a:gridCol w="1849700"/>
                <a:gridCol w="1169650"/>
                <a:gridCol w="599475"/>
              </a:tblGrid>
              <a:tr h="460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Status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 status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Student_id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ref: STUDENT)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Activity_id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 : ACTIVITY)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Activity_date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 : ACTIVITY)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 start date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</a:tbl>
          </a:graphicData>
        </a:graphic>
      </p:graphicFrame>
      <p:sp>
        <p:nvSpPr>
          <p:cNvPr id="160" name="Google Shape;160;p26"/>
          <p:cNvSpPr/>
          <p:nvPr/>
        </p:nvSpPr>
        <p:spPr>
          <a:xfrm>
            <a:off x="6517753" y="2851403"/>
            <a:ext cx="2509283" cy="220546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Table Name: STUDENT_ACTIVITY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6D6D6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5" name="Google Shape;165;p27"/>
          <p:cNvGraphicFramePr/>
          <p:nvPr/>
        </p:nvGraphicFramePr>
        <p:xfrm>
          <a:off x="1" y="244549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371600"/>
                <a:gridCol w="1477925"/>
                <a:gridCol w="2647500"/>
                <a:gridCol w="1432075"/>
                <a:gridCol w="673150"/>
              </a:tblGrid>
              <a:tr h="507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Id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644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Activity’s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644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Activity’s start date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VARCHAR(200)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 information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YES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Point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 point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 0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Max_number_of_student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Max number of student for the activity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 0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  <a:tr h="52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Semester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VARCHAR(2)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semester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Number(2)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</a:tr>
            </a:tbl>
          </a:graphicData>
        </a:graphic>
      </p:graphicFrame>
      <p:sp>
        <p:nvSpPr>
          <p:cNvPr id="166" name="Google Shape;166;p27"/>
          <p:cNvSpPr/>
          <p:nvPr/>
        </p:nvSpPr>
        <p:spPr>
          <a:xfrm rot="5400000">
            <a:off x="5757529" y="1844747"/>
            <a:ext cx="5231219" cy="154172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Table Name: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ACTIVITY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" name="Google Shape;171;p28"/>
          <p:cNvGraphicFramePr/>
          <p:nvPr/>
        </p:nvGraphicFramePr>
        <p:xfrm>
          <a:off x="1" y="-3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802175"/>
                <a:gridCol w="1287250"/>
                <a:gridCol w="2407600"/>
                <a:gridCol w="1432075"/>
                <a:gridCol w="673150"/>
              </a:tblGrid>
              <a:tr h="45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</a:tr>
              <a:tr h="445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Ssn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Ssn of Employee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549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First_name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Employee’s first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549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Last_name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Employee’s last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45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Phone_number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Employee’s phone number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45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Birthdate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Employee’s birth date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5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Address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VARCHAR(200)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Employee’s address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45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Startdate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that employee start to work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45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Position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position of employee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45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Salary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Employee’s salary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&gt;=0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5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Dormitory_id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ref: DORMITORY)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 id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72" name="Google Shape;172;p28"/>
          <p:cNvSpPr/>
          <p:nvPr/>
        </p:nvSpPr>
        <p:spPr>
          <a:xfrm rot="5400000">
            <a:off x="5757529" y="1844747"/>
            <a:ext cx="5231219" cy="154172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Table Name: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EMPLOYEE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E8EA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Google Shape;177;p29"/>
          <p:cNvGraphicFramePr/>
          <p:nvPr/>
        </p:nvGraphicFramePr>
        <p:xfrm>
          <a:off x="105702" y="291247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695500"/>
                <a:gridCol w="1418450"/>
                <a:gridCol w="2228225"/>
                <a:gridCol w="1490575"/>
                <a:gridCol w="641925"/>
              </a:tblGrid>
              <a:tr h="152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BC079F"/>
                    </a:solidFill>
                  </a:tcPr>
                </a:tc>
              </a:tr>
              <a:tr h="5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Id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Request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Positive integer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5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Datetime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DATETIME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that sending the request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00:00:000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of request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VARCHAR(200)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Request’s description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YES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Status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Request status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SENT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RECEIVED IN_PROGRESS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COMPLETE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Student_id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 : STUDENT)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Student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Number(10)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Employee_Ssn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(FK ref:EMPLOYEE)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Number(13)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YES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D3F8">
                        <a:alpha val="49803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78" name="Google Shape;178;p29"/>
          <p:cNvSpPr/>
          <p:nvPr/>
        </p:nvSpPr>
        <p:spPr>
          <a:xfrm rot="5400000">
            <a:off x="5735639" y="1834111"/>
            <a:ext cx="5231219" cy="154172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FF00DA"/>
                </a:solidFill>
                <a:latin typeface="Arial"/>
                <a:ea typeface="Arial"/>
                <a:cs typeface="Arial"/>
                <a:sym typeface="Arial"/>
              </a:rPr>
              <a:t>Table Name: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FF00DA"/>
                </a:solidFill>
                <a:latin typeface="Arial"/>
                <a:ea typeface="Arial"/>
                <a:cs typeface="Arial"/>
                <a:sym typeface="Arial"/>
              </a:rPr>
              <a:t>REQUEST_HISTORY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3" name="Google Shape;183;p30"/>
          <p:cNvGraphicFramePr/>
          <p:nvPr/>
        </p:nvGraphicFramePr>
        <p:xfrm>
          <a:off x="2509284" y="217431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682325"/>
                <a:gridCol w="1256600"/>
                <a:gridCol w="1889050"/>
                <a:gridCol w="1194550"/>
                <a:gridCol w="612225"/>
              </a:tblGrid>
              <a:tr h="460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chemeClr val="accent1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Start_date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Employee’s start date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Position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Position of employee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End_date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The last date that employee is in the position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DD-MM-YYYY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YES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Dormitory_id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 id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Employee_SsN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(FK ref: EMPLOYEE)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Ssn of Employee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Number(13)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EEDD8"/>
                    </a:solidFill>
                  </a:tcPr>
                </a:tc>
              </a:tr>
            </a:tbl>
          </a:graphicData>
        </a:graphic>
      </p:graphicFrame>
      <p:sp>
        <p:nvSpPr>
          <p:cNvPr id="184" name="Google Shape;184;p30"/>
          <p:cNvSpPr/>
          <p:nvPr/>
        </p:nvSpPr>
        <p:spPr>
          <a:xfrm>
            <a:off x="138223" y="217430"/>
            <a:ext cx="2371061" cy="2678039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reflection blurRad="0" dir="5400000" dist="50800" endA="300" endPos="55500" kx="0" rotWithShape="0" algn="bl" stA="50000" stPos="0" sy="-100000" ky="0"/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Table Name: WORK_HISTORY</a:t>
            </a:r>
            <a:endParaRPr/>
          </a:p>
        </p:txBody>
      </p:sp>
      <p:pic>
        <p:nvPicPr>
          <p:cNvPr id="185" name="Google Shape;18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00921" y="3342823"/>
            <a:ext cx="2366631" cy="1325313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0"/>
          <p:cNvSpPr txBox="1"/>
          <p:nvPr/>
        </p:nvSpPr>
        <p:spPr>
          <a:xfrm>
            <a:off x="4486939" y="4147708"/>
            <a:ext cx="21371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Data dictionary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1"/>
          <p:cNvSpPr/>
          <p:nvPr/>
        </p:nvSpPr>
        <p:spPr>
          <a:xfrm>
            <a:off x="-116958" y="10633"/>
            <a:ext cx="3094076" cy="11589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INDEXING</a:t>
            </a:r>
            <a:endParaRPr/>
          </a:p>
        </p:txBody>
      </p:sp>
      <p:sp>
        <p:nvSpPr>
          <p:cNvPr id="193" name="Google Shape;193;p31"/>
          <p:cNvSpPr/>
          <p:nvPr/>
        </p:nvSpPr>
        <p:spPr>
          <a:xfrm>
            <a:off x="159488" y="999460"/>
            <a:ext cx="4572000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Relation : 	EMPLOYEE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Attribute : 	Dormitory_id</a:t>
            </a:r>
            <a:b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Index structure :	B TREE indexes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488" y="2322433"/>
            <a:ext cx="2171700" cy="138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1408107" y="535094"/>
            <a:ext cx="7234650" cy="5386680"/>
          </a:xfrm>
          <a:prstGeom prst="ellipse">
            <a:avLst/>
          </a:prstGeom>
          <a:solidFill>
            <a:srgbClr val="C7C7C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4508491" y="228972"/>
            <a:ext cx="4488632" cy="3205279"/>
          </a:xfrm>
          <a:prstGeom prst="ellipse">
            <a:avLst/>
          </a:prstGeom>
          <a:solidFill>
            <a:srgbClr val="BAF8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852632" y="114368"/>
            <a:ext cx="4468502" cy="3591120"/>
          </a:xfrm>
          <a:prstGeom prst="ellipse">
            <a:avLst/>
          </a:prstGeom>
          <a:solidFill>
            <a:srgbClr val="D1EE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 rot="-5400000">
            <a:off x="-2073064" y="1984287"/>
            <a:ext cx="5250427" cy="11043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objective</a:t>
            </a:r>
            <a:endParaRPr b="0" i="0" sz="6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75500" y="1199950"/>
            <a:ext cx="1263325" cy="126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28403" y="905431"/>
            <a:ext cx="2114354" cy="208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00936" y="1344068"/>
            <a:ext cx="3280074" cy="184502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6689494" y="2665299"/>
            <a:ext cx="2473945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Decreasing Paper</a:t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1408107" y="420698"/>
            <a:ext cx="451631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388629"/>
                </a:solidFill>
                <a:latin typeface="Arial"/>
                <a:ea typeface="Arial"/>
                <a:cs typeface="Arial"/>
                <a:sym typeface="Arial"/>
              </a:rPr>
              <a:t>Easier for data management and data verification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08491" y="2699223"/>
            <a:ext cx="2745725" cy="296538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1104300" y="3619406"/>
            <a:ext cx="3737474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Reduce time for work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Why B plus tree ??? 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912150" y="1251371"/>
            <a:ext cx="4920150" cy="26407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InnoDB utilizes hash indexes internally for its Adaptive Hash Index feature.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it magically determines when it is worth supplementing InnoDB B-Tree-based indexes with fast hash lookup tables and then builds them automatically without a prompt from the user.</a:t>
            </a:r>
            <a:endParaRPr/>
          </a:p>
        </p:txBody>
      </p:sp>
      <p:pic>
        <p:nvPicPr>
          <p:cNvPr id="201" name="Google Shape;20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454" y="1132408"/>
            <a:ext cx="3382736" cy="338273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2"/>
          <p:cNvSpPr txBox="1"/>
          <p:nvPr/>
        </p:nvSpPr>
        <p:spPr>
          <a:xfrm>
            <a:off x="311700" y="4638537"/>
            <a:ext cx="8348760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Ref: 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https://www.percona.com/blog/2016/04/12/is-adaptive-hash-index-in-innodb-right-for-my-workload/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       https://dev.mysql.com/doc/refman/8.0/en/storage-engines.html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CBCBC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42531" y="1371600"/>
            <a:ext cx="4338083" cy="3604437"/>
          </a:xfrm>
          <a:prstGeom prst="rect">
            <a:avLst/>
          </a:prstGeom>
          <a:gradFill>
            <a:gsLst>
              <a:gs pos="0">
                <a:srgbClr val="BC079F"/>
              </a:gs>
              <a:gs pos="100000">
                <a:srgbClr val="FFADEB"/>
              </a:gs>
            </a:gsLst>
            <a:lin ang="16200000" scaled="0"/>
          </a:gradFill>
          <a:ln cap="flat" cmpd="sng" w="9525">
            <a:solidFill>
              <a:srgbClr val="BC079F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4572000" y="1371600"/>
            <a:ext cx="4338083" cy="3604437"/>
          </a:xfrm>
          <a:prstGeom prst="rect">
            <a:avLst/>
          </a:prstGeom>
          <a:gradFill>
            <a:gsLst>
              <a:gs pos="0">
                <a:schemeClr val="accent2"/>
              </a:gs>
              <a:gs pos="44000">
                <a:srgbClr val="3B3B3B"/>
              </a:gs>
              <a:gs pos="100000">
                <a:srgbClr val="666666"/>
              </a:gs>
            </a:gsLst>
            <a:lin ang="16200000" scaled="0"/>
          </a:gra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0" y="1"/>
            <a:ext cx="9144000" cy="126527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System Function</a:t>
            </a:r>
            <a:endParaRPr/>
          </a:p>
        </p:txBody>
      </p:sp>
      <p:pic>
        <p:nvPicPr>
          <p:cNvPr descr="Graduation cap" id="77" name="Google Shape;7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4550" y="1533052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ffice worker" id="78" name="Google Shape;7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99590" y="1465329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1127051" y="1790197"/>
            <a:ext cx="180753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Student</a:t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5613990" y="1790197"/>
            <a:ext cx="180753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Employee</a:t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669851" y="2473458"/>
            <a:ext cx="3381154" cy="1600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 &amp; edit profile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 activity points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 a payment result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Send requests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 a request history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Record dormitory attendance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 dormitory fees</a:t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5188688" y="2473458"/>
            <a:ext cx="3381154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Check &amp; edit profile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Edit student information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Edit room information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Edit dormitory information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Accept or deny student requests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Create activity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Check &amp; edit student activity</a:t>
            </a:r>
            <a:endParaRPr/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map&#10;&#10;Description automatically generated" id="87" name="Google Shape;8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4521" y="-1"/>
            <a:ext cx="773413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17082" y="3397786"/>
            <a:ext cx="1613787" cy="1613787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/>
          <p:nvPr/>
        </p:nvSpPr>
        <p:spPr>
          <a:xfrm rot="-5400000">
            <a:off x="-2029490" y="2029489"/>
            <a:ext cx="5143500" cy="108452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EF8600"/>
                </a:solidFill>
                <a:latin typeface="Arial"/>
                <a:ea typeface="Arial"/>
                <a:cs typeface="Arial"/>
                <a:sym typeface="Arial"/>
              </a:rPr>
              <a:t>ER Diagram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8283" y="0"/>
            <a:ext cx="67266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/>
          <p:nvPr/>
        </p:nvSpPr>
        <p:spPr>
          <a:xfrm rot="-5400000">
            <a:off x="-2029490" y="2029489"/>
            <a:ext cx="5143500" cy="108452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Schema Diagram</a:t>
            </a:r>
            <a:endParaRPr/>
          </a:p>
        </p:txBody>
      </p:sp>
      <p:pic>
        <p:nvPicPr>
          <p:cNvPr descr="Database" id="96" name="Google Shape;9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33337" y="3700131"/>
            <a:ext cx="1210783" cy="1210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/>
          <p:nvPr/>
        </p:nvSpPr>
        <p:spPr>
          <a:xfrm rot="-5400000">
            <a:off x="-2029490" y="2029489"/>
            <a:ext cx="5143500" cy="108452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FF00DA"/>
                </a:solidFill>
                <a:latin typeface="Arial"/>
                <a:ea typeface="Arial"/>
                <a:cs typeface="Arial"/>
                <a:sym typeface="Arial"/>
              </a:rPr>
              <a:t>Normalization</a:t>
            </a:r>
            <a:endParaRPr/>
          </a:p>
        </p:txBody>
      </p:sp>
      <p:pic>
        <p:nvPicPr>
          <p:cNvPr descr="Database" id="102" name="Google Shape;10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3337" y="3700131"/>
            <a:ext cx="1210783" cy="121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74584" y="2236"/>
            <a:ext cx="5194832" cy="5139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9"/>
          <p:cNvGrpSpPr/>
          <p:nvPr/>
        </p:nvGrpSpPr>
        <p:grpSpPr>
          <a:xfrm>
            <a:off x="606340" y="-999461"/>
            <a:ext cx="7931319" cy="6662308"/>
            <a:chOff x="606340" y="-999461"/>
            <a:chExt cx="7931319" cy="6662308"/>
          </a:xfrm>
        </p:grpSpPr>
        <p:pic>
          <p:nvPicPr>
            <p:cNvPr id="109" name="Google Shape;109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06340" y="-999461"/>
              <a:ext cx="7931319" cy="666230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19"/>
            <p:cNvSpPr/>
            <p:nvPr/>
          </p:nvSpPr>
          <p:spPr>
            <a:xfrm>
              <a:off x="786808" y="1477927"/>
              <a:ext cx="595425" cy="659218"/>
            </a:xfrm>
            <a:prstGeom prst="rect">
              <a:avLst/>
            </a:prstGeom>
            <a:solidFill>
              <a:srgbClr val="82BD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9"/>
            <p:cNvSpPr/>
            <p:nvPr/>
          </p:nvSpPr>
          <p:spPr>
            <a:xfrm>
              <a:off x="7914166" y="3834872"/>
              <a:ext cx="389861" cy="510362"/>
            </a:xfrm>
            <a:prstGeom prst="rect">
              <a:avLst/>
            </a:prstGeom>
            <a:solidFill>
              <a:srgbClr val="82BD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" name="Google Shape;112;p19"/>
          <p:cNvSpPr/>
          <p:nvPr/>
        </p:nvSpPr>
        <p:spPr>
          <a:xfrm>
            <a:off x="606340" y="0"/>
            <a:ext cx="7931319" cy="5143500"/>
          </a:xfrm>
          <a:prstGeom prst="rect">
            <a:avLst/>
          </a:prstGeom>
          <a:solidFill>
            <a:schemeClr val="lt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0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DATA DICTIONARY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20"/>
          <p:cNvGraphicFramePr/>
          <p:nvPr/>
        </p:nvGraphicFramePr>
        <p:xfrm>
          <a:off x="1" y="42531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656900"/>
                <a:gridCol w="1386175"/>
                <a:gridCol w="2729025"/>
                <a:gridCol w="1157025"/>
                <a:gridCol w="673150"/>
              </a:tblGrid>
              <a:tr h="324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Id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Name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Dormitory’s name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5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Number_of_room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of room in dormitory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 0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5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Number_of_student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of student in the dormitory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&gt;= 0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VARCHAR(200)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 description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YES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Electricity_rate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DOUBLE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Electricity charge per unit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 0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Water_rate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DOUBLE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Water charge per unit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 0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0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Room_rate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room rental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 &gt; 0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5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Admin_id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ref: EMPLOYEE)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VARCHAR(13)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Dormitory’s admin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Number(13)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118" name="Google Shape;118;p20"/>
          <p:cNvSpPr/>
          <p:nvPr/>
        </p:nvSpPr>
        <p:spPr>
          <a:xfrm rot="5400000">
            <a:off x="5757529" y="1844747"/>
            <a:ext cx="5231219" cy="154172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F8600"/>
                </a:solidFill>
                <a:latin typeface="Arial"/>
                <a:ea typeface="Arial"/>
                <a:cs typeface="Arial"/>
                <a:sym typeface="Arial"/>
              </a:rPr>
              <a:t>Table Name: DORMITORY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6D6D6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3" name="Google Shape;123;p21"/>
          <p:cNvGraphicFramePr/>
          <p:nvPr/>
        </p:nvGraphicFramePr>
        <p:xfrm>
          <a:off x="1807535" y="10637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{42A55F67-CD3B-4B2C-8D2A-9EB768BAF514}</a:tableStyleId>
              </a:tblPr>
              <a:tblGrid>
                <a:gridCol w="1796900"/>
                <a:gridCol w="1286550"/>
                <a:gridCol w="2360425"/>
                <a:gridCol w="1265275"/>
                <a:gridCol w="627325"/>
              </a:tblGrid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Attribute 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Type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Descriptive Name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Valid Values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Allow Nulls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00B0F0"/>
                    </a:solidFill>
                  </a:tcPr>
                </a:tc>
              </a:tr>
              <a:tr h="35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Room_number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E7EF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INT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Room id 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Number(5)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Electricity_used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DOUBLE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Electricity charge unit used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Number &gt;= 0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Water_used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DOUBLE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Water charge unit used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Number &gt;= 0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Dormitory_id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(FK ref: DORMITORY)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VARCHAR(5)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Dormitory id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Number(5) 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NO 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graphicFrame>
        <p:nvGraphicFramePr>
          <p:cNvPr id="124" name="Google Shape;124;p21"/>
          <p:cNvGraphicFramePr/>
          <p:nvPr/>
        </p:nvGraphicFramePr>
        <p:xfrm>
          <a:off x="-1" y="2351415"/>
          <a:ext cx="3000000" cy="3000000"/>
        </p:xfrm>
        <a:graphic>
          <a:graphicData uri="http://schemas.openxmlformats.org/drawingml/2006/table">
            <a:tbl>
              <a:tblPr firstRow="1">
                <a:noFill/>
                <a:tableStyleId>{5E3201F5-16D4-4FCE-B027-E89E6CC07180}</a:tableStyleId>
              </a:tblPr>
              <a:tblGrid>
                <a:gridCol w="1804525"/>
                <a:gridCol w="1334550"/>
                <a:gridCol w="2270900"/>
                <a:gridCol w="1334550"/>
                <a:gridCol w="591950"/>
              </a:tblGrid>
              <a:tr h="460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Descriptive Name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Valid Values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Allow Nulls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92D050"/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Id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Furniture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Type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Furniture type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37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Status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VARCHAR(45)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Furniture status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644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Room_number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ref: ROOM)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Room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  <a:tr h="460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Dormitory_id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(FK ref : ROOM)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Dormitory id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Number(5)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 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C3E8AD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25" name="Google Shape;125;p21"/>
          <p:cNvSpPr/>
          <p:nvPr/>
        </p:nvSpPr>
        <p:spPr>
          <a:xfrm>
            <a:off x="138222" y="0"/>
            <a:ext cx="1669313" cy="213333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Table Name: ROOM</a:t>
            </a: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7336464" y="2351415"/>
            <a:ext cx="1669313" cy="268575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Table Name: Furniture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